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CD9A1-1E32-45CB-BEA4-FE8F89773EC5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D2777-DF41-407E-AB9D-382EAB0D3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2777-DF41-407E-AB9D-382EAB0D3B6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64B9-7262-4711-B320-93D4C18197E3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4B2C-7C4D-4B23-82A9-0FAA748CB8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dirty="0" smtClean="0"/>
              <a:t>Phosphate </a:t>
            </a:r>
            <a:r>
              <a:rPr lang="en-US" dirty="0" err="1" smtClean="0"/>
              <a:t>Solubilizers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98" t="25000" r="39092" b="9375"/>
          <a:stretch>
            <a:fillRect/>
          </a:stretch>
        </p:blipFill>
        <p:spPr bwMode="auto">
          <a:xfrm>
            <a:off x="1524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Phosphate </a:t>
            </a:r>
            <a:r>
              <a:rPr lang="en-US" dirty="0" err="1" smtClean="0"/>
              <a:t>Solubilizers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/>
              <a:t>Phosphorous is the second vital nutrient next to nitrogen required for he growth of microorganisms and plants.  But Phosphorous is not </a:t>
            </a:r>
            <a:r>
              <a:rPr lang="en-US" sz="2000" dirty="0" err="1" smtClean="0"/>
              <a:t>avialable</a:t>
            </a:r>
            <a:r>
              <a:rPr lang="en-US" sz="2000" dirty="0" smtClean="0"/>
              <a:t> to plants. Only 1-2% phosphorous is supplied to aboveground parts of the plants. 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The most common phosphate fertilizer are superphosphate. The basic material for phosphate fertilizer is the rock phosphate. There are several phosphate </a:t>
            </a:r>
            <a:r>
              <a:rPr lang="en-US" sz="2000" dirty="0" err="1" smtClean="0"/>
              <a:t>solubilising</a:t>
            </a:r>
            <a:r>
              <a:rPr lang="en-US" sz="2000" dirty="0" smtClean="0"/>
              <a:t> microorganisms (PSM) present in soil, for example the species of </a:t>
            </a:r>
            <a:r>
              <a:rPr lang="en-US" sz="2000" i="1" dirty="0" smtClean="0"/>
              <a:t>Pseudomonas, Bacillus, Micrococcus, </a:t>
            </a:r>
            <a:r>
              <a:rPr lang="en-US" sz="2000" i="1" dirty="0" err="1" smtClean="0"/>
              <a:t>Flavobacterium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Aspergillus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Penicillum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Fusarium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Sclerotium</a:t>
            </a:r>
            <a:r>
              <a:rPr lang="en-US" sz="2000" i="1" dirty="0" smtClean="0"/>
              <a:t> </a:t>
            </a:r>
            <a:r>
              <a:rPr lang="en-US" sz="2000" dirty="0" smtClean="0"/>
              <a:t>etc. They can utilize tri-calcium phosphate, apatite, rock, phosphate as a sole phosphate source present in the medium.  The indication of utilization is that they produce clearing zones around the colony. They secrete organic acids such as acetic acid, </a:t>
            </a:r>
            <a:r>
              <a:rPr lang="en-US" sz="2000" dirty="0" err="1" smtClean="0"/>
              <a:t>succinic</a:t>
            </a:r>
            <a:r>
              <a:rPr lang="en-US" sz="2000" dirty="0" smtClean="0"/>
              <a:t> acid, </a:t>
            </a:r>
            <a:r>
              <a:rPr lang="en-US" sz="2000" dirty="0" err="1" smtClean="0"/>
              <a:t>propionic</a:t>
            </a:r>
            <a:r>
              <a:rPr lang="en-US" sz="2000" dirty="0" smtClean="0"/>
              <a:t> acid, formic acid etc. Bound form of phosphates are </a:t>
            </a:r>
            <a:r>
              <a:rPr lang="en-US" sz="2000" dirty="0" err="1" smtClean="0"/>
              <a:t>solubilized</a:t>
            </a:r>
            <a:r>
              <a:rPr lang="en-US" sz="2000" dirty="0" smtClean="0"/>
              <a:t> and charged molecules of phosphorous are absorbed by the plants. 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PSM save 30-50kg/ha of superphosphate and increase crop yield </a:t>
            </a:r>
            <a:r>
              <a:rPr lang="en-US" sz="2000" dirty="0" err="1" smtClean="0"/>
              <a:t>upto</a:t>
            </a:r>
            <a:r>
              <a:rPr lang="en-US" sz="2000" dirty="0" smtClean="0"/>
              <a:t> 200-500 Kg/Ha.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Isolation of PSM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For isolation of PSM, </a:t>
            </a:r>
            <a:r>
              <a:rPr lang="en-US" sz="2000" b="1" dirty="0" err="1" smtClean="0">
                <a:solidFill>
                  <a:srgbClr val="FF0000"/>
                </a:solidFill>
              </a:rPr>
              <a:t>Pikovskaya</a:t>
            </a:r>
            <a:r>
              <a:rPr lang="en-US" sz="2000" b="1" dirty="0" smtClean="0">
                <a:solidFill>
                  <a:srgbClr val="FF0000"/>
                </a:solidFill>
              </a:rPr>
              <a:t> medium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prepared, mixed with 0.5% gum </a:t>
            </a:r>
            <a:r>
              <a:rPr lang="en-US" sz="2000" dirty="0" err="1" smtClean="0"/>
              <a:t>arabic</a:t>
            </a:r>
            <a:r>
              <a:rPr lang="en-US" sz="2000" dirty="0" smtClean="0"/>
              <a:t>, autoclaved and dispensed in </a:t>
            </a:r>
            <a:r>
              <a:rPr lang="en-US" sz="2000" dirty="0" err="1" smtClean="0"/>
              <a:t>petri</a:t>
            </a:r>
            <a:r>
              <a:rPr lang="en-US" sz="2000" dirty="0" smtClean="0"/>
              <a:t> plates.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1g soil is collected from field and serially diluted. 1ml of soil-water suspension, inoculated on </a:t>
            </a:r>
            <a:r>
              <a:rPr lang="en-US" sz="2000" b="1" dirty="0" err="1" smtClean="0">
                <a:solidFill>
                  <a:srgbClr val="FF0000"/>
                </a:solidFill>
              </a:rPr>
              <a:t>Pilovskaya</a:t>
            </a:r>
            <a:r>
              <a:rPr lang="en-US" sz="2000" b="1" dirty="0" smtClean="0">
                <a:solidFill>
                  <a:srgbClr val="FF0000"/>
                </a:solidFill>
              </a:rPr>
              <a:t> medium, </a:t>
            </a:r>
            <a:r>
              <a:rPr lang="en-US" sz="2000" b="1" dirty="0" err="1" smtClean="0">
                <a:solidFill>
                  <a:srgbClr val="FF0000"/>
                </a:solidFill>
              </a:rPr>
              <a:t>icubated</a:t>
            </a:r>
            <a:r>
              <a:rPr lang="en-US" sz="2000" b="1" dirty="0" smtClean="0">
                <a:solidFill>
                  <a:srgbClr val="FF0000"/>
                </a:solidFill>
              </a:rPr>
              <a:t> at 28°C for about 4-5 days.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Only PSM grow and form colony which can be identified due to formation of clear zone around each colony. Such colonies are picked up, purified and preserved for further use. </a:t>
            </a:r>
          </a:p>
          <a:p>
            <a:pPr algn="just"/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7394" t="23958" r="9224" b="20833"/>
          <a:stretch>
            <a:fillRect/>
          </a:stretch>
        </p:blipFill>
        <p:spPr bwMode="auto">
          <a:xfrm>
            <a:off x="0" y="762000"/>
            <a:ext cx="3505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PSM are produced on a large scale in a large </a:t>
            </a:r>
            <a:r>
              <a:rPr lang="en-US" sz="2000" dirty="0" err="1" smtClean="0"/>
              <a:t>fermentor</a:t>
            </a:r>
            <a:r>
              <a:rPr lang="en-US" sz="2000" dirty="0" smtClean="0"/>
              <a:t> containing </a:t>
            </a:r>
            <a:r>
              <a:rPr lang="en-US" sz="2000" dirty="0" err="1" smtClean="0"/>
              <a:t>Pikovskaya</a:t>
            </a:r>
            <a:r>
              <a:rPr lang="en-US" sz="2000" dirty="0" smtClean="0"/>
              <a:t> medium. </a:t>
            </a:r>
          </a:p>
          <a:p>
            <a:pPr algn="just"/>
            <a:r>
              <a:rPr lang="en-US" sz="2000" dirty="0" smtClean="0"/>
              <a:t>Starter culture is transferred in a bioreactor and grown at 28°C for 10-15 days. </a:t>
            </a:r>
          </a:p>
          <a:p>
            <a:pPr algn="just"/>
            <a:r>
              <a:rPr lang="en-US" sz="2000" dirty="0" smtClean="0"/>
              <a:t>Cultures broth is harvested when cells have attained 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-10</a:t>
            </a:r>
            <a:r>
              <a:rPr lang="en-US" sz="2000" baseline="30000" dirty="0" smtClean="0"/>
              <a:t>9   </a:t>
            </a:r>
            <a:r>
              <a:rPr lang="en-US" sz="2000" dirty="0" smtClean="0"/>
              <a:t>cells/ml.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394" t="23958" r="9224" b="20833"/>
          <a:stretch>
            <a:fillRect/>
          </a:stretch>
        </p:blipFill>
        <p:spPr bwMode="auto">
          <a:xfrm>
            <a:off x="2819400" y="35052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of carrier based </a:t>
            </a:r>
            <a:r>
              <a:rPr lang="en-US" dirty="0" err="1" smtClean="0"/>
              <a:t>inoculant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Different carrier (</a:t>
            </a:r>
            <a:r>
              <a:rPr lang="en-US" sz="2000" dirty="0" err="1" smtClean="0"/>
              <a:t>e.g</a:t>
            </a:r>
            <a:r>
              <a:rPr lang="en-US" sz="2000" dirty="0" smtClean="0"/>
              <a:t> wood charcoal, peat mixture or mixture of wood charcoal and soil) are used for </a:t>
            </a:r>
            <a:r>
              <a:rPr lang="en-US" sz="2000" dirty="0" err="1" smtClean="0"/>
              <a:t>inoculum</a:t>
            </a:r>
            <a:r>
              <a:rPr lang="en-US" sz="2000" dirty="0" smtClean="0"/>
              <a:t> production. </a:t>
            </a:r>
          </a:p>
          <a:p>
            <a:pPr algn="just"/>
            <a:r>
              <a:rPr lang="en-US" sz="2000" dirty="0" smtClean="0"/>
              <a:t>The carrier is powdered, neutralized, sterilized and mixed with broth </a:t>
            </a:r>
            <a:r>
              <a:rPr lang="en-US" sz="2000" dirty="0" err="1" smtClean="0"/>
              <a:t>inoculant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smtClean="0"/>
              <a:t>Carrier and </a:t>
            </a:r>
            <a:r>
              <a:rPr lang="en-US" sz="2000" dirty="0" err="1" smtClean="0"/>
              <a:t>inoculant</a:t>
            </a:r>
            <a:r>
              <a:rPr lang="en-US" sz="2000" dirty="0" smtClean="0"/>
              <a:t> are properly mixed till 40% moisture is attained. This mixture is left for curing by leaving it in a sterile chamber then it is filled in polythene bags and stored at 15-20°C. 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Slurry is prepared by diluting the PSM in water and treating with gum </a:t>
            </a:r>
            <a:r>
              <a:rPr lang="en-US" sz="2000" dirty="0" err="1" smtClean="0"/>
              <a:t>arabic</a:t>
            </a:r>
            <a:r>
              <a:rPr lang="en-US" sz="2000" dirty="0" smtClean="0"/>
              <a:t> and </a:t>
            </a:r>
            <a:r>
              <a:rPr lang="en-US" sz="2000" dirty="0" err="1" smtClean="0"/>
              <a:t>CaCO</a:t>
            </a:r>
            <a:endParaRPr lang="en-US" sz="2000" dirty="0" smtClean="0"/>
          </a:p>
          <a:p>
            <a:pPr algn="just"/>
            <a:r>
              <a:rPr lang="en-US" sz="2000" dirty="0" smtClean="0"/>
              <a:t>Seeds to be sown in field are mixed in slurry for </a:t>
            </a:r>
            <a:r>
              <a:rPr lang="en-US" sz="2000" dirty="0" err="1" smtClean="0"/>
              <a:t>bacterisation</a:t>
            </a:r>
            <a:r>
              <a:rPr lang="en-US" sz="2000" dirty="0" smtClean="0"/>
              <a:t> and dried in shade. The PSM </a:t>
            </a:r>
            <a:r>
              <a:rPr lang="en-US" sz="2000" dirty="0" err="1" smtClean="0"/>
              <a:t>adher</a:t>
            </a:r>
            <a:r>
              <a:rPr lang="en-US" sz="2000" dirty="0" smtClean="0"/>
              <a:t> on seed surface, then the </a:t>
            </a:r>
            <a:r>
              <a:rPr lang="en-US" sz="2000" dirty="0" err="1" smtClean="0"/>
              <a:t>bacterised</a:t>
            </a:r>
            <a:r>
              <a:rPr lang="en-US" sz="2000" dirty="0" smtClean="0"/>
              <a:t> seeds are sown in field.</a:t>
            </a:r>
          </a:p>
          <a:p>
            <a:pPr algn="just"/>
            <a:r>
              <a:rPr lang="en-US" sz="2000" dirty="0" smtClean="0"/>
              <a:t>Scientist at Indian Agricultural Research Institute, New Delhi have </a:t>
            </a:r>
            <a:r>
              <a:rPr lang="en-US" sz="2000" dirty="0" err="1" smtClean="0"/>
              <a:t>invesigated</a:t>
            </a:r>
            <a:r>
              <a:rPr lang="en-US" sz="2000" dirty="0" smtClean="0"/>
              <a:t> the new efficient bacteria </a:t>
            </a:r>
            <a:r>
              <a:rPr lang="en-US" sz="2000" i="1" dirty="0" smtClean="0"/>
              <a:t>Pseudomonas </a:t>
            </a:r>
            <a:r>
              <a:rPr lang="en-US" sz="2000" i="1" dirty="0" err="1" smtClean="0"/>
              <a:t>striata</a:t>
            </a:r>
            <a:r>
              <a:rPr lang="en-US" sz="2000" i="1" dirty="0" smtClean="0"/>
              <a:t> </a:t>
            </a:r>
            <a:r>
              <a:rPr lang="en-US" sz="2000" dirty="0" smtClean="0"/>
              <a:t>and </a:t>
            </a:r>
            <a:r>
              <a:rPr lang="en-US" sz="2000" i="1" dirty="0" smtClean="0"/>
              <a:t>Bacillus </a:t>
            </a:r>
            <a:r>
              <a:rPr lang="en-US" sz="2000" i="1" dirty="0" err="1" smtClean="0"/>
              <a:t>polymyxa</a:t>
            </a:r>
            <a:r>
              <a:rPr lang="en-US" sz="2000" i="1" dirty="0" smtClean="0"/>
              <a:t> </a:t>
            </a:r>
            <a:r>
              <a:rPr lang="en-US" sz="2000" dirty="0" smtClean="0"/>
              <a:t>and fungi </a:t>
            </a:r>
            <a:r>
              <a:rPr lang="en-US" sz="2000" i="1" dirty="0" err="1" smtClean="0"/>
              <a:t>Aspergillus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awamori</a:t>
            </a:r>
            <a:r>
              <a:rPr lang="en-US" sz="2000" i="1" dirty="0" smtClean="0"/>
              <a:t> </a:t>
            </a:r>
            <a:r>
              <a:rPr lang="en-US" sz="2000" dirty="0" smtClean="0"/>
              <a:t>that can be used as PSM. PSM carrier based </a:t>
            </a:r>
            <a:r>
              <a:rPr lang="en-US" sz="2000" dirty="0" err="1" smtClean="0"/>
              <a:t>inoculant</a:t>
            </a:r>
            <a:r>
              <a:rPr lang="en-US" sz="2000" dirty="0" smtClean="0"/>
              <a:t> has been prepared. This preparation is known as “IARI </a:t>
            </a:r>
            <a:r>
              <a:rPr lang="en-US" sz="2000" dirty="0" err="1" smtClean="0"/>
              <a:t>Microphos</a:t>
            </a:r>
            <a:r>
              <a:rPr lang="en-US" sz="2000" smtClean="0"/>
              <a:t> Culture”. 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493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Phosphate Solubilizers</vt:lpstr>
      <vt:lpstr>Phosphate Solubilizers</vt:lpstr>
      <vt:lpstr>Isolation of PSM</vt:lpstr>
      <vt:lpstr>Mass production </vt:lpstr>
      <vt:lpstr>Production of carrier based inoculant</vt:lpstr>
      <vt:lpstr>Field application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Phosphate Solubilizers</dc:title>
  <dc:creator>acer</dc:creator>
  <cp:lastModifiedBy>acer</cp:lastModifiedBy>
  <cp:revision>8</cp:revision>
  <dcterms:created xsi:type="dcterms:W3CDTF">2022-01-22T01:17:49Z</dcterms:created>
  <dcterms:modified xsi:type="dcterms:W3CDTF">2022-01-22T03:15:04Z</dcterms:modified>
</cp:coreProperties>
</file>